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63" r:id="rId5"/>
    <p:sldId id="266" r:id="rId6"/>
    <p:sldId id="267" r:id="rId7"/>
    <p:sldId id="268" r:id="rId8"/>
    <p:sldId id="269" r:id="rId9"/>
    <p:sldId id="270" r:id="rId10"/>
    <p:sldId id="27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D3412-AAE7-ED8E-94A3-93F8BBC722BE}" v="7" dt="2024-02-22T05:46:57.875"/>
    <p1510:client id="{CC1A85E5-0545-959F-2F05-DC62E50F5F09}" v="104" dt="2024-02-21T10:03:2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289" autoAdjust="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9114D-74C6-42BE-A064-E3A5636DB31F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EE-D498-454F-8370-BA3F2A8FF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AC73-2EB4-4433-8B75-732987DF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5A1EC-66A9-46F6-B75E-0946DC7D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FAD6-F090-4B1F-B087-FB5923C8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8FADD-6202-4527-A926-D42CDB9819F7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0C12-AC2A-4F08-9734-8A51A2DE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EBC5-1CDB-468D-8083-91B0DD87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13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F7FA-D94C-4559-8356-1D4E12FEC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41C8E-C6B9-4C94-993A-512FF61654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AA4AC-5189-4F6F-96D0-3BF9753A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BFAD-102A-4B04-ABB2-230A8C1C7AF1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B956C-4016-4DF6-99CE-2934ED21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417AB-76F7-4E9D-8BA1-1D8A849D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8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27044-4F52-406B-BB99-4D025B860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8FD27-3341-45B5-8BDD-D3BAC03E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68D2-07D2-480B-A9A6-5E51B356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E4F76-CFCD-4DBF-BCDE-390366D33731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A8E8-C822-4AC6-8A3B-CFF89A18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B67B-B4C3-4E8D-94E5-3B93A26A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6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F043-829D-413A-A126-F72A83AB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11FA6-E1F5-4C7F-8834-4CC71F54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A475B-E950-4954-BF58-8F6F00B1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438B-353E-4C33-B434-197AEABDC4F2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E5C5D-8341-4293-82E6-BDD1E3E4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560DB-16B1-4325-9177-86F6487B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4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D4AE-FBC8-4D4B-BCA1-313E268E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D04D1-C632-4BFD-9D65-D64B798DE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3DD71-4E5A-4CA7-AEC2-955BA3EC9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89231-F571-469A-91A9-E7737FABA7E9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AB88-3544-4FB8-B01F-F9B5E310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1C48-C0AB-47E5-99D9-AEA25FE3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7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0899-D022-4EF1-80D4-9EF0B83D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7A3C-F4D2-40A7-A772-0FA98A7E1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8360C-9611-47F9-AA37-FC9DAAA57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EE82D-CC38-4581-9AA3-14139CC1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5B47F-C42C-4E6F-AB73-530F46A47C50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656C4-4D02-441E-B694-782EA1DD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A09D1-73A0-4D3D-846F-B70A8B04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D082E-CB32-4F17-9C6F-C3BEA0B2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83727-4DBA-4B07-9D6E-909A77616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66788-45C7-445D-AC53-759DA524D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720CB-BB39-4B06-ADE1-994BED006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6B3F2-B751-4476-8C25-2EBC53EDF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8C91F-15D8-4192-B91A-223002E26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09137-C597-451C-AA5B-0CA6CCA56DF3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4D044-46D1-4F3B-8D33-EA968303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4C0651-0AF3-4139-9FE6-15DBBFBD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FC1D-E4BD-41DB-B1CF-88AC86CB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2A98F-5206-488B-B0F6-73EB52F8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B6CF-B624-449C-A6BA-FAB3DB1042C2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45FB9-AAE3-472C-9DD1-40D26E99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CBBC4-5F65-4F8B-9D2A-F2E34DDE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8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9AD66-C890-45B3-960D-78ED6E4C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EA0EB-845D-4CA1-885D-6F096FD81E39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BD619-1CCB-4F1C-8F0F-AC620D1A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A7BB3-1EE4-42B3-BA02-FC5004C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0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1484-0CE9-4250-B1C7-F38C8097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A695-9520-40BE-9DEE-3D3B94B9D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0E300-F1FA-4238-948D-02A64D6A0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DA586-6472-497B-902D-A14C96DE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86C9-C8D5-4804-B4A7-343C05555BF9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86BC6-AA7B-43E5-9EC7-691E01CFF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C5357-B4BD-4864-A422-B82CA729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BF04-80E4-4932-9673-6C53D6FD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2454F-6BA1-4287-8BC8-FD7E0FF07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AF170-4A8D-4D68-B455-C061F9FB4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C78FC-44EE-4577-85E7-C84FE336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801E-C1A2-4C46-B404-CC030D4B77C7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A1889-DEB1-4862-9887-E0C0C22E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50B8F-0656-4E09-92B3-86413E58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4453-4F53-479B-99F7-F81DA4B7E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6955-E882-46C1-B9D1-A2AFD9CE6C82}" type="datetime1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9AF5-4CC8-449B-A6CF-05E848D1C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Edunet Foundation.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B2E7-FB94-47B1-88F5-81304FA9E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9F5DF-CAFA-4BBF-9B0F-449F853813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DB7B9-C996-18C8-1E65-3ABA22665EAD}"/>
              </a:ext>
            </a:extLst>
          </p:cNvPr>
          <p:cNvSpPr/>
          <p:nvPr userDrawn="1"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black and grey logo&#10;&#10;Description automatically generated">
            <a:extLst>
              <a:ext uri="{FF2B5EF4-FFF2-40B4-BE49-F238E27FC236}">
                <a16:creationId xmlns:a16="http://schemas.microsoft.com/office/drawing/2014/main" id="{DD5ED4C6-E73E-CA51-07C0-79D3AF00936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81781"/>
            <a:ext cx="1990990" cy="423863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E144495-634A-C809-8CA1-F49D84D290E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899" y="226297"/>
            <a:ext cx="1644402" cy="534830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6521D76-69DF-C62E-9B6E-C1301F378A5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83" y="281780"/>
            <a:ext cx="1135004" cy="423864"/>
          </a:xfrm>
          <a:prstGeom prst="rect">
            <a:avLst/>
          </a:prstGeom>
        </p:spPr>
      </p:pic>
      <p:pic>
        <p:nvPicPr>
          <p:cNvPr id="15" name="Picture 14" descr="A circular logo with people and map&#10;&#10;Description automatically generated">
            <a:extLst>
              <a:ext uri="{FF2B5EF4-FFF2-40B4-BE49-F238E27FC236}">
                <a16:creationId xmlns:a16="http://schemas.microsoft.com/office/drawing/2014/main" id="{C9F26E82-82DE-EE39-DD5A-6EF886B7DE0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755" y="136525"/>
            <a:ext cx="714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TSP- AI ML Fundamentals (Capstone Project)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3871" y="3252865"/>
            <a:ext cx="903906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AVINASH.E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–aut2251030036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ARULMIGU MEENAKSHI AMMAN COLLEGE OF 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3871" y="5186598"/>
            <a:ext cx="825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Guided By: RAMER BOSE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48462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6FBD3-D046-9A62-C0D8-E2AFF5B1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C03611-BD79-86F0-930E-A689AD912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2DCE06-B7ED-B551-71F3-7F3E73BB9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910" y="1669578"/>
            <a:ext cx="11152682" cy="4365598"/>
          </a:xfrm>
        </p:spPr>
        <p:txBody>
          <a:bodyPr>
            <a:normAutofit/>
          </a:bodyPr>
          <a:lstStyle/>
          <a:p>
            <a:r>
              <a:rPr lang="en-US" b="1" dirty="0"/>
              <a:t> REFERENCES</a:t>
            </a:r>
            <a:endParaRPr lang="en-IN" dirty="0"/>
          </a:p>
          <a:p>
            <a:r>
              <a:rPr lang="en-US" b="1" dirty="0"/>
              <a:t>1.Project </a:t>
            </a:r>
            <a:r>
              <a:rPr lang="en-US" b="1" dirty="0" err="1"/>
              <a:t>Github</a:t>
            </a:r>
            <a:r>
              <a:rPr lang="en-US" b="1" dirty="0"/>
              <a:t> link,e.E.AVINASH,2024</a:t>
            </a:r>
            <a:endParaRPr lang="en-IN" dirty="0"/>
          </a:p>
          <a:p>
            <a:r>
              <a:rPr lang="en-US" b="1" dirty="0"/>
              <a:t>2.Project video recorded link github,E.AVINASH,2024</a:t>
            </a:r>
            <a:endParaRPr lang="en-IN" dirty="0"/>
          </a:p>
          <a:p>
            <a:r>
              <a:rPr lang="en-US" b="1" dirty="0"/>
              <a:t>3.Project PPT &amp; Report </a:t>
            </a:r>
            <a:r>
              <a:rPr lang="en-US" b="1" dirty="0" err="1"/>
              <a:t>github</a:t>
            </a:r>
            <a:r>
              <a:rPr lang="en-US" b="1" dirty="0"/>
              <a:t> link,E.AVINASH,2024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2E3AF-FCB3-6F27-8094-81945D2A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1289A4-7F3D-4CFD-A137-F06EE7AB9950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1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530" y="823512"/>
            <a:ext cx="10515600" cy="1325563"/>
          </a:xfrm>
        </p:spPr>
        <p:txBody>
          <a:bodyPr lIns="91440" tIns="45720" rIns="91440" bIns="45720" anchor="t"/>
          <a:lstStyle/>
          <a:p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  <a:r>
              <a:rPr lang="en-US" sz="2000" dirty="0">
                <a:latin typeface="Arial"/>
                <a:ea typeface="+mn-lt"/>
                <a:cs typeface="Arial"/>
              </a:rPr>
              <a:t>(Should not include solution)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Proposed System/Solution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+mn-lt"/>
              </a:rPr>
              <a:t>Algorithm &amp; Deployment  </a:t>
            </a:r>
          </a:p>
          <a:p>
            <a:r>
              <a:rPr lang="en-US" sz="2000" b="1" dirty="0">
                <a:latin typeface="Arial"/>
                <a:ea typeface="+mn-lt"/>
                <a:cs typeface="+mn-lt"/>
              </a:rPr>
              <a:t>GitHub Link</a:t>
            </a:r>
          </a:p>
          <a:p>
            <a:r>
              <a:rPr lang="en-US" sz="2000" b="1" dirty="0">
                <a:latin typeface="Arial"/>
                <a:ea typeface="+mn-lt"/>
                <a:cs typeface="+mn-lt"/>
              </a:rPr>
              <a:t>Project Demo(photos / videos)</a:t>
            </a:r>
            <a:endParaRPr lang="en-US" dirty="0">
              <a:latin typeface="Arial"/>
              <a:cs typeface="Calibri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83571" y="6492875"/>
            <a:ext cx="4114800" cy="365125"/>
          </a:xfrm>
        </p:spPr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Edunet</a:t>
            </a:r>
            <a:r>
              <a:rPr lang="en-US" dirty="0"/>
              <a:t>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The ever-increasing volume of spam emails poses a significant challenge for email users and organizations alike. Spam disrupts workflow, consumes valuable storage space, and can expose users to phishing scams, malware, and other security risks.</a:t>
            </a:r>
          </a:p>
          <a:p>
            <a:r>
              <a:rPr lang="en-US" sz="2800" dirty="0"/>
              <a:t>Current spam filtering methods, often rule-based, struggle to keep pace with evolving spam tactics employed by spammers. These tactics include:</a:t>
            </a:r>
          </a:p>
          <a:p>
            <a:r>
              <a:rPr lang="en-US" sz="2800" b="1" dirty="0"/>
              <a:t>Sophisticated content:</a:t>
            </a:r>
            <a:r>
              <a:rPr lang="en-US" sz="2800" dirty="0"/>
              <a:t> Spammers use dynamic content, obfuscated text, and images to bypass traditional filters.</a:t>
            </a:r>
          </a:p>
          <a:p>
            <a:r>
              <a:rPr lang="en-US" sz="2800" b="1" dirty="0"/>
              <a:t>Personalized attacks:</a:t>
            </a:r>
            <a:r>
              <a:rPr lang="en-US" sz="2800" dirty="0"/>
              <a:t> Spam emails are increasingly targeted towards specific individuals, making them appear more legitimate.</a:t>
            </a:r>
          </a:p>
          <a:p>
            <a:r>
              <a:rPr lang="en-US" sz="2800" b="1" dirty="0"/>
              <a:t>Evolving techniques:</a:t>
            </a:r>
            <a:r>
              <a:rPr lang="en-US" sz="2800" dirty="0"/>
              <a:t> Spammers constantly develop new methods to bypass existing detection mechanisms.</a:t>
            </a:r>
          </a:p>
          <a:p>
            <a:r>
              <a:rPr lang="en-US" sz="2800" b="1" dirty="0"/>
              <a:t>This necessitates a more intelligent and adaptable approach to spam detection.</a:t>
            </a:r>
            <a:endParaRPr lang="en-US" sz="2800" dirty="0"/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Problem:</a:t>
            </a:r>
            <a:r>
              <a:rPr lang="en-US" sz="2800" dirty="0"/>
              <a:t> Spam emails flood inboxes, wasting time, storage, and posing security risks. Current methods struggle to keep up with evolving spam tactics.</a:t>
            </a:r>
          </a:p>
          <a:p>
            <a:r>
              <a:rPr lang="en-US" sz="2800" b="1" dirty="0"/>
              <a:t>Solution:</a:t>
            </a:r>
            <a:r>
              <a:rPr lang="en-US" sz="2800" dirty="0"/>
              <a:t> We propose an AI &amp; ML powered spam detection model. This model will:</a:t>
            </a:r>
          </a:p>
          <a:p>
            <a:r>
              <a:rPr lang="en-US" sz="2800" dirty="0"/>
              <a:t>Be trained on a massive dataset of labeled emails (spam and legitimate).</a:t>
            </a:r>
          </a:p>
          <a:p>
            <a:r>
              <a:rPr lang="en-US" sz="2800" dirty="0"/>
              <a:t>Analyze email features like text content, sender info, and attachments.</a:t>
            </a:r>
          </a:p>
          <a:p>
            <a:r>
              <a:rPr lang="en-US" sz="2800" dirty="0"/>
              <a:t>Continuously learn and adapt to identify new spam tactics.</a:t>
            </a:r>
          </a:p>
          <a:p>
            <a:r>
              <a:rPr lang="en-US" sz="2800" b="1" dirty="0"/>
              <a:t>Benefits:</a:t>
            </a:r>
            <a:endParaRPr lang="en-US" sz="2800" dirty="0"/>
          </a:p>
          <a:p>
            <a:r>
              <a:rPr lang="en-US" sz="2800" dirty="0"/>
              <a:t>Higher spam detection accuracy.</a:t>
            </a:r>
          </a:p>
          <a:p>
            <a:r>
              <a:rPr lang="en-US" sz="2800" dirty="0"/>
              <a:t>Adaptability to combat evolving spam techniques.</a:t>
            </a:r>
          </a:p>
          <a:p>
            <a:r>
              <a:rPr lang="en-US" sz="2800" dirty="0"/>
              <a:t>Reduced user burden with less spam in inboxes.</a:t>
            </a:r>
          </a:p>
          <a:p>
            <a:r>
              <a:rPr lang="en-US" sz="2800" dirty="0"/>
              <a:t>Enhanced security by filtering out phishing attempts.</a:t>
            </a:r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41C437-8C09-4E84-9ED8-FB6E2FF07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/>
          </a:bodyPr>
          <a:lstStyle/>
          <a:p>
            <a:r>
              <a:rPr lang="en-IN" b="1" dirty="0"/>
              <a:t>Algorithm:</a:t>
            </a:r>
            <a:endParaRPr lang="en-IN" dirty="0"/>
          </a:p>
          <a:p>
            <a:r>
              <a:rPr lang="en-IN" dirty="0"/>
              <a:t>Briefly list chosen ML algorithms (e.g., Naive Bayes, SVM).</a:t>
            </a:r>
          </a:p>
          <a:p>
            <a:r>
              <a:rPr lang="en-IN" dirty="0"/>
              <a:t>Highlight their strengths for spam detection (e.g., text data efficiency).</a:t>
            </a:r>
          </a:p>
          <a:p>
            <a:r>
              <a:rPr lang="en-IN" b="1" dirty="0"/>
              <a:t>Deployment:</a:t>
            </a:r>
            <a:endParaRPr lang="en-IN" dirty="0"/>
          </a:p>
          <a:p>
            <a:r>
              <a:rPr lang="en-IN" dirty="0"/>
              <a:t>Depending on your project, choose one or more options:</a:t>
            </a:r>
          </a:p>
          <a:p>
            <a:pPr lvl="1"/>
            <a:r>
              <a:rPr lang="en-IN" dirty="0"/>
              <a:t>Standalone app for spam classification.</a:t>
            </a:r>
          </a:p>
          <a:p>
            <a:pPr lvl="1"/>
            <a:r>
              <a:rPr lang="en-IN" dirty="0"/>
              <a:t>API for email service provider integration.</a:t>
            </a:r>
          </a:p>
          <a:p>
            <a:pPr lvl="1"/>
            <a:r>
              <a:rPr lang="en-IN" dirty="0"/>
              <a:t>Cloud deployment for scalability.</a:t>
            </a:r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7A21-B534-F8EF-3389-20ECA220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F0B8FE-C2D5-97D2-1A01-AE232639D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GitHub Link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4BA4BA-49EB-73A8-5C58-6DF5FBCEC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0DBA4-EAEB-285A-B8D2-B0D5DD52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9744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34577-9296-1AA8-04AB-3230FF6E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CD374C-66F9-AF76-AC1E-66B4BD499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Project Demo(Recorded Video)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8E8653D-1130-51D3-7167-6529A49A0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F9570-8394-BDBD-48B7-1E467BD6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  <p:pic>
        <p:nvPicPr>
          <p:cNvPr id="2" name="VID-20240423-WA0001">
            <a:hlinkClick r:id="" action="ppaction://media"/>
            <a:extLst>
              <a:ext uri="{FF2B5EF4-FFF2-40B4-BE49-F238E27FC236}">
                <a16:creationId xmlns:a16="http://schemas.microsoft.com/office/drawing/2014/main" id="{3B979F12-FE9A-4095-BD7D-CD2467BD50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2540" y="1642464"/>
            <a:ext cx="8481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2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370A-24A2-69BE-A8E7-1CC0DA7E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087247-68D2-2EB2-A3AA-26FF55B3C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4DA3713-F268-A917-D3B2-A7DE94A30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/>
          </a:bodyPr>
          <a:lstStyle/>
          <a:p>
            <a:r>
              <a:rPr lang="en-US" sz="2800" b="1" dirty="0"/>
              <a:t>Success:</a:t>
            </a:r>
            <a:r>
              <a:rPr lang="en-US" sz="2800" dirty="0"/>
              <a:t> Our AI &amp; ML model achieved a high [mention accuracy/precision/recall/F1 score] in identifying spam emails. This significantly reduces user burden and enhances security.</a:t>
            </a:r>
          </a:p>
          <a:p>
            <a:r>
              <a:rPr lang="en-US" sz="2800" b="1" dirty="0"/>
              <a:t>The Future:</a:t>
            </a:r>
            <a:r>
              <a:rPr lang="en-US" sz="2800" dirty="0"/>
              <a:t> We plan to explore further improvements like [mention specific areas] and integrate the model for real-world impact.</a:t>
            </a:r>
          </a:p>
          <a:p>
            <a:r>
              <a:rPr lang="en-US" sz="2800" b="1" dirty="0"/>
              <a:t>Overall:</a:t>
            </a:r>
            <a:r>
              <a:rPr lang="en-US" sz="2800" dirty="0"/>
              <a:t> This project demonstrates the power of AI &amp; ML in combating spam, leading to a more secure and productive email experience.</a:t>
            </a:r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A3365-79D3-BDE1-B3EB-320921B33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048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7B32-6370-983C-B750-16C3C049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A75CEE-A5C2-DF5D-22E2-5D1449D39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Future Scope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9C5A78-F371-C081-51F3-A07044D21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597" y="2110153"/>
            <a:ext cx="11152682" cy="4365598"/>
          </a:xfrm>
        </p:spPr>
        <p:txBody>
          <a:bodyPr>
            <a:normAutofit/>
          </a:bodyPr>
          <a:lstStyle/>
          <a:p>
            <a:r>
              <a:rPr lang="en-US" sz="2800" dirty="0"/>
              <a:t>The war on spam continues! Here's what's next:</a:t>
            </a:r>
          </a:p>
          <a:p>
            <a:r>
              <a:rPr lang="en-US" sz="2800" b="1" dirty="0"/>
              <a:t>Advanced AI:</a:t>
            </a:r>
            <a:r>
              <a:rPr lang="en-US" sz="2800" dirty="0"/>
              <a:t> Use even stronger models to outsmart spammers.</a:t>
            </a:r>
          </a:p>
          <a:p>
            <a:r>
              <a:rPr lang="en-US" sz="2800" b="1" dirty="0"/>
              <a:t>Adapting to Change:</a:t>
            </a:r>
            <a:r>
              <a:rPr lang="en-US" sz="2800" dirty="0"/>
              <a:t> Train the model to stay ahead of new spam tricks.</a:t>
            </a:r>
          </a:p>
          <a:p>
            <a:r>
              <a:rPr lang="en-US" sz="2800" b="1" dirty="0"/>
              <a:t>Beyond Spam:</a:t>
            </a:r>
            <a:r>
              <a:rPr lang="en-US" sz="2800" dirty="0"/>
              <a:t> Detect phishing attempts and harmful content.</a:t>
            </a:r>
          </a:p>
          <a:p>
            <a:r>
              <a:rPr lang="en-US" sz="2800" b="1" dirty="0"/>
              <a:t>Wider Reach:</a:t>
            </a:r>
            <a:r>
              <a:rPr lang="en-US" sz="2800" dirty="0"/>
              <a:t> Handle spam in multiple languages.</a:t>
            </a:r>
          </a:p>
          <a:p>
            <a:r>
              <a:rPr lang="en-US" sz="2800" b="1" dirty="0"/>
              <a:t>Real-World Use:</a:t>
            </a:r>
            <a:r>
              <a:rPr lang="en-US" sz="2800" dirty="0"/>
              <a:t> Integrate the model for wider impact.</a:t>
            </a:r>
          </a:p>
          <a:p>
            <a:r>
              <a:rPr lang="en-US" sz="2800" dirty="0"/>
              <a:t>These future steps will make your AI &amp; ML spam fighter even more </a:t>
            </a:r>
            <a:r>
              <a:rPr lang="en-US" sz="2800" dirty="0" err="1"/>
              <a:t>po</a:t>
            </a:r>
            <a:endParaRPr lang="en-US" sz="2800" dirty="0"/>
          </a:p>
          <a:p>
            <a:pPr algn="l">
              <a:buFont typeface="Arial" pitchFamily="34" charset="0"/>
              <a:buChar char="•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E680D-300F-3953-7F6F-651F5FE3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3630" y="6492875"/>
            <a:ext cx="4114800" cy="365125"/>
          </a:xfrm>
        </p:spPr>
        <p:txBody>
          <a:bodyPr/>
          <a:lstStyle/>
          <a:p>
            <a:r>
              <a:rPr lang="en-US"/>
              <a:t>© Edunet Foundation.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644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687</Words>
  <Application>Microsoft Office PowerPoint</Application>
  <PresentationFormat>Widescreen</PresentationFormat>
  <Paragraphs>75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TITLE</vt:lpstr>
      <vt:lpstr>OUTLINE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HEADING</dc:title>
  <dc:creator>Mohammed Ameer</dc:creator>
  <cp:lastModifiedBy>Akash E</cp:lastModifiedBy>
  <cp:revision>85</cp:revision>
  <dcterms:created xsi:type="dcterms:W3CDTF">2021-04-26T07:43:48Z</dcterms:created>
  <dcterms:modified xsi:type="dcterms:W3CDTF">2024-04-25T11:09:50Z</dcterms:modified>
</cp:coreProperties>
</file>